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9" r:id="rId9"/>
    <p:sldId id="274" r:id="rId10"/>
    <p:sldId id="270" r:id="rId11"/>
    <p:sldId id="271" r:id="rId12"/>
    <p:sldId id="272" r:id="rId13"/>
    <p:sldId id="275" r:id="rId14"/>
    <p:sldId id="277" r:id="rId15"/>
    <p:sldId id="276" r:id="rId16"/>
    <p:sldId id="278" r:id="rId17"/>
    <p:sldId id="281" r:id="rId18"/>
    <p:sldId id="282" r:id="rId19"/>
    <p:sldId id="283" r:id="rId20"/>
    <p:sldId id="285" r:id="rId21"/>
    <p:sldId id="287" r:id="rId22"/>
    <p:sldId id="294" r:id="rId23"/>
    <p:sldId id="286" r:id="rId24"/>
    <p:sldId id="289" r:id="rId25"/>
    <p:sldId id="288" r:id="rId26"/>
    <p:sldId id="290" r:id="rId27"/>
    <p:sldId id="291" r:id="rId28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35D"/>
    <a:srgbClr val="81CFD5"/>
    <a:srgbClr val="96969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069" y="-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454B8BA7-CC8C-421A-859C-7A1188C8E8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B8BA7-CC8C-421A-859C-7A1188C8E8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19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27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sequence</a:t>
            </a:r>
            <a:r>
              <a:rPr lang="en-US" baseline="0" dirty="0" smtClean="0"/>
              <a:t> of binary bits.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sequence</a:t>
            </a:r>
            <a:r>
              <a:rPr lang="en-US" baseline="0" dirty="0" smtClean="0"/>
              <a:t> of binary bits.  But one sink is interested in x, and the other in y.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let us that the sequences are</a:t>
            </a:r>
            <a:r>
              <a:rPr lang="en-US" baseline="0" dirty="0" smtClean="0"/>
              <a:t> generated by a process.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B244-4B74-4FA4-9812-CCBEFCB29518}" type="slidenum">
              <a:rPr lang="en-US"/>
              <a:pPr/>
              <a:t>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57" name="Picture 177" descr="csk_biorep_page1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5629275" cy="13684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4" name="Rectangle 17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57ED54E-4D93-4F06-AC42-687969ABB29E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46255" name="Rectangle 17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6" name="Rectangle 17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CFAFBD-D0EB-444B-AF6A-E797D3DAE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57EE5-8684-41C9-B036-E9959EAB0D4C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31BC2-9EBD-4786-B437-405F53FD1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225425"/>
            <a:ext cx="17097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25425"/>
            <a:ext cx="4978400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17313-DAD6-4CF4-B7CE-2F1C39FAAFE2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BD59A-19CC-44BF-A75B-A19BBC362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10A92BAB-3288-4362-B8CE-3DE5F75DC621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D87D333-8373-4DFD-80AB-3FF506E68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6E65386A-374A-4310-9D25-DE052BF6DB57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2753E45-4FF4-4897-9F58-933D7301D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44DC35-A52D-4AC8-83FC-DB0FFDF8DBB1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2239-0B98-44B7-846C-7A200CD74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E46E6-82F5-4260-B909-CE428093A3AD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5E211-DD0C-40E6-9EC6-E98A1CA4B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53E0C-F212-4BDE-9D9F-76AA122DCE9C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02ABD-EA29-4FBB-AA15-E9B2B7CE2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775E3-A0DE-4F2B-B5C6-71439D82B011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816F-5D78-47D2-8DFF-10444E1F8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10B321-15FC-42B1-B821-DDF0B29A8057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FE29-FDA6-40DB-B2EC-23DC0AC9E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18932-2B5B-4F0D-8762-094E307A3A8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7BEF6-A6DD-4E14-89DD-07A1D4FB2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BBC08-C95E-43D6-8152-F05C57FF03A3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99AF-1210-486B-AE6A-834D9C38B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31F3B-B9FF-4EFD-8EF1-1F5398D243BF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CBE86-0E51-432A-A097-2BBFE6157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4" name="Picture 166" descr="csk_biorep_page2IM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25425"/>
            <a:ext cx="68405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49388"/>
            <a:ext cx="68405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+mn-lt"/>
              </a:defRPr>
            </a:lvl1pPr>
          </a:lstStyle>
          <a:p>
            <a:fld id="{5B573752-A4CD-447C-B42A-71760266593F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308725"/>
            <a:ext cx="4314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1CCDB2A4-EC31-4AF2-89BF-D667806F8C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46300" y="3009900"/>
            <a:ext cx="6845300" cy="2362200"/>
          </a:xfrm>
          <a:ln w="47625" cmpd="dbl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h="120650" prst="relaxedInset"/>
          </a:sp3d>
        </p:spPr>
        <p:txBody>
          <a:bodyPr/>
          <a:lstStyle/>
          <a:p>
            <a:r>
              <a:rPr lang="en-US" sz="3600" dirty="0" smtClean="0"/>
              <a:t>Network Coding with Correlated Sources, and Some Results on The General Broadcast Channel</a:t>
            </a:r>
            <a:endParaRPr lang="en-US" sz="3600" dirty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50824" y="5949950"/>
            <a:ext cx="4803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Century Gothic" pitchFamily="34" charset="0"/>
              </a:rPr>
              <a:t>Institute of Network Coding, Chinese University of Hong Kong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8026400" cy="1368425"/>
          </a:xfrm>
        </p:spPr>
        <p:txBody>
          <a:bodyPr/>
          <a:lstStyle/>
          <a:p>
            <a:r>
              <a:rPr lang="en-US" sz="2400" dirty="0" err="1" smtClean="0"/>
              <a:t>Amin</a:t>
            </a:r>
            <a:r>
              <a:rPr lang="en-US" sz="2400" dirty="0" smtClean="0"/>
              <a:t> </a:t>
            </a:r>
            <a:r>
              <a:rPr lang="en-US" sz="2400" dirty="0" err="1" smtClean="0"/>
              <a:t>Aminzadeh</a:t>
            </a:r>
            <a:r>
              <a:rPr lang="en-US" sz="2400" dirty="0" smtClean="0"/>
              <a:t> </a:t>
            </a:r>
            <a:r>
              <a:rPr lang="en-US" sz="2400" dirty="0" err="1" smtClean="0"/>
              <a:t>Gohari</a:t>
            </a:r>
            <a:endParaRPr lang="en-US" sz="2400" dirty="0" smtClean="0"/>
          </a:p>
          <a:p>
            <a:r>
              <a:rPr lang="en-US" sz="2400" dirty="0" smtClean="0"/>
              <a:t>Presenting joint work with</a:t>
            </a:r>
          </a:p>
          <a:p>
            <a:r>
              <a:rPr lang="en-US" sz="2400" dirty="0" smtClean="0"/>
              <a:t>Dr. </a:t>
            </a:r>
            <a:r>
              <a:rPr lang="en-US" sz="2400" dirty="0"/>
              <a:t> </a:t>
            </a:r>
            <a:r>
              <a:rPr lang="en-US" sz="2400" dirty="0" smtClean="0"/>
              <a:t>Yang				Prof. Nair </a:t>
            </a:r>
          </a:p>
          <a:p>
            <a:r>
              <a:rPr lang="en-US" sz="2400" dirty="0" smtClean="0"/>
              <a:t>Prof. </a:t>
            </a:r>
            <a:r>
              <a:rPr lang="en-US" sz="2400" dirty="0" err="1" smtClean="0"/>
              <a:t>Jaggi</a:t>
            </a:r>
            <a:r>
              <a:rPr lang="en-US" sz="2400" dirty="0" smtClean="0"/>
              <a:t>                                    </a:t>
            </a:r>
            <a:r>
              <a:rPr lang="en-US" sz="2400" dirty="0" err="1" smtClean="0"/>
              <a:t>Yanlin</a:t>
            </a:r>
            <a:endParaRPr lang="en-US" sz="2400" dirty="0" smtClean="0"/>
          </a:p>
          <a:p>
            <a:r>
              <a:rPr lang="en-US" sz="2400" dirty="0" smtClean="0"/>
              <a:t>Prof. </a:t>
            </a:r>
            <a:r>
              <a:rPr lang="en-US" sz="2400" dirty="0" err="1" smtClean="0"/>
              <a:t>Yeung</a:t>
            </a:r>
            <a:r>
              <a:rPr lang="en-US" sz="2400" dirty="0" smtClean="0"/>
              <a:t>                                   </a:t>
            </a:r>
            <a:r>
              <a:rPr lang="en-US" sz="2400" dirty="0" err="1" smtClean="0"/>
              <a:t>Yuanming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7602" name="Picture 18" descr="C:\Users\Amin\Desktop\New Talk\cu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3" y="3482976"/>
            <a:ext cx="2050289" cy="141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8" descr="s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297" y="1403096"/>
            <a:ext cx="4791518" cy="540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8" name="Picture 7" descr="s8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0340" y="1371598"/>
            <a:ext cx="4736575" cy="542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8" descr="s8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946" y="1382237"/>
            <a:ext cx="4103211" cy="540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449388"/>
            <a:ext cx="7429499" cy="4751387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 converse for Network Coding with correlated sources</a:t>
            </a:r>
          </a:p>
          <a:p>
            <a:pPr lvl="1"/>
            <a:r>
              <a:rPr lang="en-US" sz="2600" dirty="0" smtClean="0"/>
              <a:t>Motivation</a:t>
            </a:r>
          </a:p>
          <a:p>
            <a:pPr lvl="1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Discussing the new technique</a:t>
            </a:r>
          </a:p>
          <a:p>
            <a:r>
              <a:rPr lang="en-US" sz="2800" dirty="0" smtClean="0"/>
              <a:t>General broadcast channels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5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4735" y="1382236"/>
            <a:ext cx="4335403" cy="5404104"/>
          </a:xfrm>
          <a:prstGeom prst="rect">
            <a:avLst/>
          </a:prstGeom>
        </p:spPr>
      </p:pic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3256" y="215900"/>
            <a:ext cx="7410893" cy="1008063"/>
          </a:xfrm>
          <a:noFill/>
        </p:spPr>
        <p:txBody>
          <a:bodyPr/>
          <a:lstStyle/>
          <a:p>
            <a:r>
              <a:rPr lang="en-US" sz="4800" dirty="0" smtClean="0"/>
              <a:t>What if cuts are loose?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315353" y="5911700"/>
            <a:ext cx="3098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8897" y="6300638"/>
            <a:ext cx="3098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939800" y="215900"/>
            <a:ext cx="7518399" cy="1008063"/>
          </a:xfrm>
          <a:noFill/>
        </p:spPr>
        <p:txBody>
          <a:bodyPr/>
          <a:lstStyle/>
          <a:p>
            <a:r>
              <a:rPr lang="en-US" sz="4800" dirty="0" smtClean="0"/>
              <a:t>Vector of uncertainties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959" y="1441150"/>
            <a:ext cx="4553588" cy="1950632"/>
          </a:xfrm>
          <a:prstGeom prst="rect">
            <a:avLst/>
          </a:prstGeom>
          <a:noFill/>
          <a:ln w="603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575" y="3710763"/>
            <a:ext cx="3056075" cy="2838892"/>
          </a:xfrm>
          <a:prstGeom prst="rect">
            <a:avLst/>
          </a:prstGeom>
          <a:noFill/>
          <a:ln w="57150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939800" y="215900"/>
            <a:ext cx="7518399" cy="1008063"/>
          </a:xfrm>
          <a:noFill/>
        </p:spPr>
        <p:txBody>
          <a:bodyPr/>
          <a:lstStyle/>
          <a:p>
            <a:r>
              <a:rPr lang="en-US" sz="4800" dirty="0" smtClean="0"/>
              <a:t>Vector of uncertainties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959" y="1441150"/>
            <a:ext cx="4553588" cy="1950632"/>
          </a:xfrm>
          <a:prstGeom prst="rect">
            <a:avLst/>
          </a:prstGeom>
          <a:noFill/>
          <a:ln w="603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63" y="3572316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3256" y="215900"/>
            <a:ext cx="7410893" cy="1008063"/>
          </a:xfrm>
          <a:noFill/>
        </p:spPr>
        <p:txBody>
          <a:bodyPr/>
          <a:lstStyle/>
          <a:p>
            <a:r>
              <a:rPr lang="en-US" sz="3600" dirty="0" smtClean="0"/>
              <a:t>Cuts imply restrictions on the uncertainty vector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8" descr="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591" y="1417372"/>
            <a:ext cx="723875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40242" y="215900"/>
            <a:ext cx="8463515" cy="1008063"/>
          </a:xfrm>
          <a:noFill/>
        </p:spPr>
        <p:txBody>
          <a:bodyPr/>
          <a:lstStyle/>
          <a:p>
            <a:r>
              <a:rPr lang="en-US" sz="3600" dirty="0" smtClean="0"/>
              <a:t>Equivocation rates imply restrictions on the uncertainty vector  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8" descr="s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684" y="1403096"/>
            <a:ext cx="4791518" cy="54041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1452" y="3498112"/>
            <a:ext cx="2469840" cy="808074"/>
          </a:xfrm>
          <a:prstGeom prst="rect">
            <a:avLst/>
          </a:prstGeom>
          <a:noFill/>
          <a:ln w="4445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449388"/>
            <a:ext cx="7429499" cy="4751387"/>
          </a:xfrm>
        </p:spPr>
        <p:txBody>
          <a:bodyPr/>
          <a:lstStyle/>
          <a:p>
            <a:r>
              <a:rPr lang="en-US" sz="2800" dirty="0" smtClean="0"/>
              <a:t>A converse for Network Coding with correlated sources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General broadcast channels</a:t>
            </a:r>
          </a:p>
          <a:p>
            <a:pPr marL="742950" lvl="2" indent="-34290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Definition and Review</a:t>
            </a:r>
            <a:endParaRPr lang="en-US" sz="2400" dirty="0" smtClean="0"/>
          </a:p>
          <a:p>
            <a:pPr marL="742950" lvl="2" indent="-342900"/>
            <a:r>
              <a:rPr lang="en-US" sz="2400" dirty="0" smtClean="0"/>
              <a:t>The best known upper bound is not tight</a:t>
            </a:r>
          </a:p>
          <a:p>
            <a:pPr marL="742950" lvl="2" indent="-342900"/>
            <a:r>
              <a:rPr lang="en-US" sz="2400" dirty="0" smtClean="0"/>
              <a:t>Capacity of new classes of broadcast channels</a:t>
            </a:r>
          </a:p>
          <a:p>
            <a:pPr marL="742950" lvl="2" indent="-342900"/>
            <a:r>
              <a:rPr lang="en-US" sz="2400" dirty="0" smtClean="0"/>
              <a:t>Other results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449388"/>
            <a:ext cx="7429499" cy="4751387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 converse for Network Coding with correlated sources</a:t>
            </a:r>
          </a:p>
          <a:p>
            <a:pPr lvl="1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sz="2600" dirty="0" smtClean="0"/>
              <a:t>Discussing the new technique</a:t>
            </a:r>
          </a:p>
          <a:p>
            <a:r>
              <a:rPr lang="en-US" sz="2800" dirty="0" smtClean="0"/>
              <a:t>General broadcast channels (very intuitive discussion)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40242" y="215900"/>
            <a:ext cx="8463515" cy="1008063"/>
          </a:xfrm>
          <a:noFill/>
        </p:spPr>
        <p:txBody>
          <a:bodyPr/>
          <a:lstStyle/>
          <a:p>
            <a:r>
              <a:rPr lang="en-US" sz="3600" dirty="0" smtClean="0"/>
              <a:t>Broadcast channel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21" y="1524939"/>
            <a:ext cx="7825563" cy="46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40242" y="215900"/>
            <a:ext cx="8463515" cy="1008063"/>
          </a:xfrm>
          <a:noFill/>
        </p:spPr>
        <p:txBody>
          <a:bodyPr/>
          <a:lstStyle/>
          <a:p>
            <a:r>
              <a:rPr lang="en-US" sz="3600" dirty="0" smtClean="0"/>
              <a:t>Broadcast channel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272" y="1418896"/>
            <a:ext cx="74866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97170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Solved Special cases</a:t>
            </a:r>
            <a:endParaRPr lang="en-US" sz="48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917240"/>
            <a:ext cx="7439542" cy="2335803"/>
          </a:xfrm>
        </p:spPr>
        <p:txBody>
          <a:bodyPr/>
          <a:lstStyle/>
          <a:p>
            <a:r>
              <a:rPr lang="en-US" sz="2800" dirty="0" smtClean="0"/>
              <a:t>Degraded, less noisy, more capable</a:t>
            </a:r>
          </a:p>
          <a:p>
            <a:endParaRPr lang="en-US" sz="2800" dirty="0" smtClean="0"/>
          </a:p>
          <a:p>
            <a:r>
              <a:rPr lang="en-US" sz="2800" dirty="0" smtClean="0"/>
              <a:t>Deterministic, Semi-Deterministic</a:t>
            </a:r>
          </a:p>
          <a:p>
            <a:endParaRPr lang="en-US" sz="2800" dirty="0" smtClean="0"/>
          </a:p>
          <a:p>
            <a:r>
              <a:rPr lang="en-US" sz="2800" dirty="0" smtClean="0"/>
              <a:t>Reversely degraded</a:t>
            </a:r>
          </a:p>
          <a:p>
            <a:endParaRPr lang="en-US" sz="2800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40242" y="215900"/>
            <a:ext cx="8463515" cy="1008063"/>
          </a:xfrm>
          <a:noFill/>
        </p:spPr>
        <p:txBody>
          <a:bodyPr/>
          <a:lstStyle/>
          <a:p>
            <a:r>
              <a:rPr lang="en-US" sz="3600" dirty="0" smtClean="0"/>
              <a:t>Best known Inner and Outer bound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85" y="1446032"/>
            <a:ext cx="7977332" cy="48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40242" y="215900"/>
            <a:ext cx="8463515" cy="1008063"/>
          </a:xfrm>
          <a:noFill/>
        </p:spPr>
        <p:txBody>
          <a:bodyPr/>
          <a:lstStyle/>
          <a:p>
            <a:r>
              <a:rPr lang="en-US" sz="3600" dirty="0" smtClean="0"/>
              <a:t>There is a gap between the outer and the inner bounds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89" y="1701209"/>
            <a:ext cx="8556824" cy="459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449388"/>
            <a:ext cx="7429499" cy="4751387"/>
          </a:xfrm>
        </p:spPr>
        <p:txBody>
          <a:bodyPr/>
          <a:lstStyle/>
          <a:p>
            <a:r>
              <a:rPr lang="en-US" sz="2800" dirty="0" smtClean="0"/>
              <a:t>A converse for Network Coding with correlated sources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General broadcast channels</a:t>
            </a:r>
          </a:p>
          <a:p>
            <a:pPr marL="742950" lvl="2" indent="-342900"/>
            <a:r>
              <a:rPr lang="en-US" sz="2400" dirty="0" smtClean="0"/>
              <a:t>Definition and Review</a:t>
            </a:r>
          </a:p>
          <a:p>
            <a:pPr marL="742950" lvl="2" indent="-34290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best known upper bound is not tight</a:t>
            </a:r>
          </a:p>
          <a:p>
            <a:pPr marL="742950" lvl="2" indent="-34290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Capacity of new classes of broadcast channels</a:t>
            </a:r>
          </a:p>
          <a:p>
            <a:pPr marL="1200150" lvl="3" indent="-3429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Reversely semi-deterministic channels</a:t>
            </a:r>
          </a:p>
          <a:p>
            <a:pPr marL="742950" lvl="2" indent="-342900"/>
            <a:r>
              <a:rPr lang="en-US" sz="2400" dirty="0" smtClean="0"/>
              <a:t>Other results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High level intuition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72" y="2923713"/>
            <a:ext cx="8482345" cy="1667156"/>
          </a:xfrm>
          <a:prstGeom prst="rect">
            <a:avLst/>
          </a:prstGeom>
          <a:noFill/>
          <a:ln w="5715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449388"/>
            <a:ext cx="7429499" cy="4751387"/>
          </a:xfrm>
        </p:spPr>
        <p:txBody>
          <a:bodyPr/>
          <a:lstStyle/>
          <a:p>
            <a:r>
              <a:rPr lang="en-US" sz="2800" dirty="0" smtClean="0"/>
              <a:t>A converse for Network Coding with correlated sources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General broadcast channels</a:t>
            </a:r>
          </a:p>
          <a:p>
            <a:pPr marL="742950" lvl="2" indent="-342900"/>
            <a:r>
              <a:rPr lang="en-US" sz="2400" dirty="0" smtClean="0"/>
              <a:t>Definition and Review</a:t>
            </a:r>
          </a:p>
          <a:p>
            <a:pPr marL="742950" lvl="2" indent="-342900"/>
            <a:r>
              <a:rPr lang="en-US" sz="2400" dirty="0" smtClean="0"/>
              <a:t>The best known upper bound is not tight</a:t>
            </a:r>
          </a:p>
          <a:p>
            <a:pPr marL="742950" lvl="2" indent="-342900"/>
            <a:r>
              <a:rPr lang="en-US" sz="2400" dirty="0" smtClean="0"/>
              <a:t>Capacity of new classes of broadcast channels</a:t>
            </a:r>
          </a:p>
          <a:p>
            <a:pPr marL="742950" lvl="2" indent="-34290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Other results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Conclusions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EFCE-6EBA-474A-A8DA-098B1E43FD43}" type="datetime4">
              <a:rPr lang="en-US" smtClean="0"/>
              <a:pPr/>
              <a:t>March 16,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8" name="Picture 7" descr="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097" y="1468858"/>
            <a:ext cx="4564303" cy="514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8" descr="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7496" y="1422399"/>
            <a:ext cx="4564508" cy="51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8" name="Picture 7" descr="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197" y="1465612"/>
            <a:ext cx="4564508" cy="51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8" descr="s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0997" y="1473200"/>
            <a:ext cx="4564508" cy="51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8" name="Picture 7" descr="s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711" y="1379728"/>
            <a:ext cx="4333773" cy="540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8" name="ClipArt Placeholder 6" descr="s6.pn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373564" y="1389514"/>
            <a:ext cx="4335402" cy="5404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47775" y="215900"/>
            <a:ext cx="6840538" cy="1008063"/>
          </a:xfrm>
          <a:noFill/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B8B-D6EE-45EC-9C6F-5ED6F72E730A}" type="datetime4">
              <a:rPr lang="en-US" smtClean="0"/>
              <a:pPr/>
              <a:t>March 16,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333-8373-4DFD-80AB-3FF506E687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0395" y="644713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/27</a:t>
            </a:r>
            <a:endParaRPr lang="en-US" sz="9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1409600"/>
            <a:ext cx="7658100" cy="496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graphy report presentation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Biography report presentation</Template>
  <TotalTime>707</TotalTime>
  <Words>575</Words>
  <Application>Microsoft Office PowerPoint</Application>
  <PresentationFormat>On-screen Show (4:3)</PresentationFormat>
  <Paragraphs>198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Biography report presentation</vt:lpstr>
      <vt:lpstr>Network Coding with Correlated Sources, and Some Results on The General Broadcast Channel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Outline</vt:lpstr>
      <vt:lpstr>What if cuts are loose?</vt:lpstr>
      <vt:lpstr>Vector of uncertainties</vt:lpstr>
      <vt:lpstr>Vector of uncertainties</vt:lpstr>
      <vt:lpstr>Cuts imply restrictions on the uncertainty vector</vt:lpstr>
      <vt:lpstr>Equivocation rates imply restrictions on the uncertainty vector  </vt:lpstr>
      <vt:lpstr>Outline</vt:lpstr>
      <vt:lpstr>Broadcast channel</vt:lpstr>
      <vt:lpstr>Broadcast channel</vt:lpstr>
      <vt:lpstr>Solved Special cases</vt:lpstr>
      <vt:lpstr>Best known Inner and Outer bound</vt:lpstr>
      <vt:lpstr>There is a gap between the outer and the inner bounds</vt:lpstr>
      <vt:lpstr>Outline</vt:lpstr>
      <vt:lpstr>High level intuition</vt:lpstr>
      <vt:lpstr>Outline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Coding with Correlated Sources, and Some Results on The General Broadcast Channel</dc:title>
  <dc:creator>Amin</dc:creator>
  <cp:lastModifiedBy>lklun</cp:lastModifiedBy>
  <cp:revision>59</cp:revision>
  <cp:lastPrinted>1601-01-01T00:00:00Z</cp:lastPrinted>
  <dcterms:created xsi:type="dcterms:W3CDTF">2011-01-08T13:57:18Z</dcterms:created>
  <dcterms:modified xsi:type="dcterms:W3CDTF">2011-03-16T09:26:50Z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